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4" r:id="rId9"/>
    <p:sldId id="263" r:id="rId10"/>
    <p:sldId id="265" r:id="rId11"/>
    <p:sldId id="266" r:id="rId12"/>
    <p:sldId id="269" r:id="rId13"/>
    <p:sldId id="267" r:id="rId14"/>
    <p:sldId id="270" r:id="rId15"/>
    <p:sldId id="268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6D5B3-86AB-4FA5-A276-27D7165D1F3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B670D-0718-48C1-9EAC-3C1E72613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38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670D-0718-48C1-9EAC-3C1E7261390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16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B43D04-945F-40E3-AB90-E8A4BD8217F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135C9F-589E-47FA-AE1B-6696589389A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ages.yandex.ru/yandsearch?text=%D0%B4%D0%B5%D1%82%D1%81%D0%BA%D0%B8%D0%B5%20%D0%BC%D0%B5%D1%82%D0%B0%D0%BB%D0%BB%D0%B8%D1%87%D0%B5%D1%81%D0%BA%D0%B8%D0%B5%20%D0%BA%D0%BE%D0%BD%D1%81%D1%82%D1%80%D1%83%D0%BA%D1%82%D0%BE%D1%80%D1%8B%20%D0%B4%D0%BB%D1%8F%20%D0%BC%D0%B0%D0%BB%D1%8C%D1%87%D0%B8%D0%BA%D0%BE%D0%B2&amp;pos=25&amp;uinfo=ww-1349-wh-613-fw-1124-fh-448-pd-1&amp;rpt=simage&amp;img_url=http://www.superigrushka.ru/img/goods/middle/154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4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общеразвивающего вида «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556792"/>
            <a:ext cx="7128792" cy="444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Консультация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Развитие воображения и творческих способностей посредством конструирования у детей дошкольного возраста.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08004" y="4581128"/>
            <a:ext cx="42124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Лазарева Светлана Павловна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5998007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023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ywishlist.ru/pic/i/wish/orig/003/285/423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23684"/>
            <a:ext cx="4023269" cy="294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356" y="3823684"/>
            <a:ext cx="3985069" cy="303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/>
          <a:stretch/>
        </p:blipFill>
        <p:spPr bwMode="auto">
          <a:xfrm>
            <a:off x="162129" y="75933"/>
            <a:ext cx="4634097" cy="367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6412"/>
          <a:stretch/>
        </p:blipFill>
        <p:spPr bwMode="auto">
          <a:xfrm>
            <a:off x="4675516" y="188640"/>
            <a:ext cx="446848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5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t="18429" r="7852"/>
          <a:stretch/>
        </p:blipFill>
        <p:spPr bwMode="auto">
          <a:xfrm>
            <a:off x="1331640" y="1641833"/>
            <a:ext cx="7020271" cy="489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0"/>
            <a:ext cx="86044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Конструирование из бумаги</a:t>
            </a:r>
          </a:p>
        </p:txBody>
      </p:sp>
    </p:spTree>
    <p:extLst>
      <p:ext uri="{BB962C8B-B14F-4D97-AF65-F5344CB8AC3E}">
        <p14:creationId xmlns:p14="http://schemas.microsoft.com/office/powerpoint/2010/main" val="2274749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76" y="104505"/>
            <a:ext cx="4301922" cy="296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E:\DSC047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3" t="13707" r="4171" b="4184"/>
          <a:stretch/>
        </p:blipFill>
        <p:spPr bwMode="auto">
          <a:xfrm>
            <a:off x="5681272" y="3423032"/>
            <a:ext cx="2678728" cy="343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DSC047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9" t="5278" r="11487" b="4369"/>
          <a:stretch/>
        </p:blipFill>
        <p:spPr bwMode="auto">
          <a:xfrm>
            <a:off x="233419" y="0"/>
            <a:ext cx="3114445" cy="30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DSC047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20537" r="2656" b="7063"/>
          <a:stretch/>
        </p:blipFill>
        <p:spPr bwMode="auto">
          <a:xfrm>
            <a:off x="467544" y="3124415"/>
            <a:ext cx="3746849" cy="373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410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Desktop\100PHOTO\SAM_6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2961"/>
            <a:ext cx="4266899" cy="320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DSC047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9" t="49035" r="7797" b="5976"/>
          <a:stretch/>
        </p:blipFill>
        <p:spPr bwMode="auto">
          <a:xfrm>
            <a:off x="1700535" y="3429000"/>
            <a:ext cx="5892939" cy="31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:\1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9" r="3946"/>
          <a:stretch/>
        </p:blipFill>
        <p:spPr bwMode="auto">
          <a:xfrm>
            <a:off x="179512" y="72961"/>
            <a:ext cx="4467493" cy="32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89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9b8ecb2145dfe588100d33fb2e6af9c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" t="6357" r="3765" b="9539"/>
          <a:stretch/>
        </p:blipFill>
        <p:spPr bwMode="auto">
          <a:xfrm>
            <a:off x="136433" y="31007"/>
            <a:ext cx="4655084" cy="298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поделки\DSC03725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08" y="3212976"/>
            <a:ext cx="4664968" cy="349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y4a4tfl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b="16483"/>
          <a:stretch/>
        </p:blipFill>
        <p:spPr bwMode="auto">
          <a:xfrm>
            <a:off x="4932040" y="332656"/>
            <a:ext cx="4211960" cy="263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58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SAM_60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1" t="5507" b="28251"/>
          <a:stretch/>
        </p:blipFill>
        <p:spPr bwMode="auto">
          <a:xfrm>
            <a:off x="611560" y="3485072"/>
            <a:ext cx="3146651" cy="329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PICT6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68" y="3588589"/>
            <a:ext cx="4414932" cy="308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47" y="288297"/>
            <a:ext cx="4041237" cy="303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7"/>
          <a:stretch/>
        </p:blipFill>
        <p:spPr bwMode="auto">
          <a:xfrm>
            <a:off x="104801" y="0"/>
            <a:ext cx="4160168" cy="337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81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81" y="4077071"/>
            <a:ext cx="5907563" cy="269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1662" r="11667" b="6524"/>
          <a:stretch/>
        </p:blipFill>
        <p:spPr bwMode="auto">
          <a:xfrm>
            <a:off x="225006" y="260648"/>
            <a:ext cx="4274986" cy="361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4278" r="9495" b="8167"/>
          <a:stretch/>
        </p:blipFill>
        <p:spPr bwMode="auto">
          <a:xfrm>
            <a:off x="4813540" y="522550"/>
            <a:ext cx="4330460" cy="326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896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2551" b="483"/>
          <a:stretch/>
        </p:blipFill>
        <p:spPr bwMode="auto">
          <a:xfrm>
            <a:off x="-1" y="0"/>
            <a:ext cx="4641011" cy="345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E:\97681966_1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b="9311"/>
          <a:stretch/>
        </p:blipFill>
        <p:spPr bwMode="auto">
          <a:xfrm>
            <a:off x="4762500" y="120769"/>
            <a:ext cx="4123556" cy="333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b1c81b57e9bc90c0b7278d47249513c1_jp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3801" r="5716" b="5166"/>
          <a:stretch/>
        </p:blipFill>
        <p:spPr bwMode="auto">
          <a:xfrm>
            <a:off x="2067763" y="3510274"/>
            <a:ext cx="4744528" cy="336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41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Desktop\100PHOTO\SAM_60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0" b="10492"/>
          <a:stretch/>
        </p:blipFill>
        <p:spPr bwMode="auto">
          <a:xfrm>
            <a:off x="0" y="2996952"/>
            <a:ext cx="6228184" cy="35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d8f15c66942526ac251f0f61095bffa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8784" r="12868" b="17699"/>
          <a:stretch/>
        </p:blipFill>
        <p:spPr bwMode="auto">
          <a:xfrm>
            <a:off x="4865210" y="0"/>
            <a:ext cx="4283968" cy="28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0529" y="404664"/>
            <a:ext cx="507733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Конструирование</a:t>
            </a:r>
          </a:p>
          <a:p>
            <a:pPr algn="ctr"/>
            <a:r>
              <a:rPr lang="ru-RU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 бросового материала</a:t>
            </a:r>
          </a:p>
        </p:txBody>
      </p:sp>
      <p:pic>
        <p:nvPicPr>
          <p:cNvPr id="1031" name="Picture 7" descr="E:\48915057d7d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2" t="5056" r="23113"/>
          <a:stretch/>
        </p:blipFill>
        <p:spPr bwMode="auto">
          <a:xfrm>
            <a:off x="6551923" y="3140941"/>
            <a:ext cx="2570925" cy="34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180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96"/>
            <a:ext cx="5112568" cy="370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E:\SAM_59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t="1177" r="12767" b="6999"/>
          <a:stretch/>
        </p:blipFill>
        <p:spPr bwMode="auto">
          <a:xfrm>
            <a:off x="5292080" y="1004284"/>
            <a:ext cx="3821866" cy="5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img_52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1857"/>
            <a:ext cx="4298049" cy="312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23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941168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«Истоки творческих  способностей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дарований детей – на кончиках их пальцев».</a:t>
            </a:r>
          </a:p>
          <a:p>
            <a:pPr algn="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ownloads\Desktop\100PHOTO\SAM_62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 r="2202"/>
          <a:stretch/>
        </p:blipFill>
        <p:spPr bwMode="auto">
          <a:xfrm>
            <a:off x="1190169" y="188640"/>
            <a:ext cx="6619645" cy="436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824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509" y="188640"/>
            <a:ext cx="79560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Конструирование из</a:t>
            </a:r>
          </a:p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природного материала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8" name="Picture 6" descr="E:\img_5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76872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98cf8a5722efb402beda19f3f20a6348_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9"/>
          <a:stretch/>
        </p:blipFill>
        <p:spPr bwMode="auto">
          <a:xfrm>
            <a:off x="5076056" y="3457649"/>
            <a:ext cx="3779179" cy="31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924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42512"/>
            <a:ext cx="4392488" cy="314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E:\img_04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/>
          <a:stretch/>
        </p:blipFill>
        <p:spPr bwMode="auto">
          <a:xfrm>
            <a:off x="755576" y="-10777"/>
            <a:ext cx="2592288" cy="37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4"/>
          <a:stretch/>
        </p:blipFill>
        <p:spPr bwMode="auto">
          <a:xfrm>
            <a:off x="5607170" y="3106220"/>
            <a:ext cx="3436928" cy="373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46619"/>
            <a:ext cx="5009514" cy="30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492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4" b="3723"/>
          <a:stretch/>
        </p:blipFill>
        <p:spPr bwMode="auto">
          <a:xfrm>
            <a:off x="0" y="12125"/>
            <a:ext cx="4692770" cy="35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27" y="3550981"/>
            <a:ext cx="4453453" cy="330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39" y="12125"/>
            <a:ext cx="4390569" cy="353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589"/>
            <a:ext cx="4666439" cy="330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0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Desktop\100PHOTO\SAM_6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231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592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– это сознательная целеполагающая, активная деятельность человека, направленная на познание и преобразование действительности, создающая новые оригинальные, ранее не существовавшие  предметы. </a:t>
            </a:r>
          </a:p>
          <a:p>
            <a:pPr algn="r"/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С.И.Ожегов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User\Downloads\Desktop\100PHOTO\SAM_6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3" b="12129"/>
          <a:stretch/>
        </p:blipFill>
        <p:spPr bwMode="auto">
          <a:xfrm>
            <a:off x="395536" y="3789040"/>
            <a:ext cx="5829145" cy="27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52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способность человека к построению новых образов путем переработки психических компонентов, приобретенных в прошлом опыте.</a:t>
            </a:r>
          </a:p>
          <a:p>
            <a:pPr algn="r"/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Л.С.Выготский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SAM_60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3" b="24210"/>
          <a:stretch/>
        </p:blipFill>
        <p:spPr bwMode="auto">
          <a:xfrm>
            <a:off x="324430" y="3068960"/>
            <a:ext cx="8351123" cy="342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814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71296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конструктивной деятельности происходит от латинского слова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constructio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построение.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 детским конструированием понимается деятельность, в которой дети создают из различных материалов (бумаги, картона, дерева, специальных строительных наборов и конструкторов) разнообразные игровые поделки (игрушки, постройки).</a:t>
            </a:r>
            <a:b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uLnTx/>
                <a:uFillTx/>
                <a:latin typeface="Century Gothic"/>
                <a:cs typeface="Segoe UI" pitchFamily="34" charset="0"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5838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9010" y="313"/>
            <a:ext cx="77768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Два вида конструирования: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4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художественное</a:t>
            </a:r>
            <a:endParaRPr lang="ru-RU" sz="4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9010" y="2204864"/>
            <a:ext cx="8059454" cy="409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8056" lvl="0" indent="-384048">
              <a:spcBef>
                <a:spcPct val="20000"/>
              </a:spcBef>
              <a:buClr>
                <a:srgbClr val="4F81BD"/>
              </a:buClr>
              <a:buSzPct val="80000"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В зависимости от того, из какого материала дети создают свои постройки и конструкции, различают:</a:t>
            </a:r>
          </a:p>
          <a:p>
            <a:pPr marL="521208" lvl="0" indent="-457200">
              <a:spcBef>
                <a:spcPct val="20000"/>
              </a:spcBef>
              <a:buClr>
                <a:srgbClr val="4F81BD"/>
              </a:buClr>
              <a:buSzPct val="80000"/>
              <a:buFont typeface="Wingdings 2"/>
              <a:buAutoNum type="arabicPeriod"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конструирование из строительных материалов;</a:t>
            </a:r>
          </a:p>
          <a:p>
            <a:pPr marL="521208" lvl="0" indent="-457200">
              <a:spcBef>
                <a:spcPct val="20000"/>
              </a:spcBef>
              <a:buClr>
                <a:srgbClr val="4F81BD"/>
              </a:buClr>
              <a:buSzPct val="80000"/>
              <a:buFont typeface="Wingdings 2"/>
              <a:buAutoNum type="arabicPeriod"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конструирование из бумаги, картона, коробок, катушек и других бросовых материалов;</a:t>
            </a:r>
          </a:p>
          <a:p>
            <a:pPr marL="521208" lvl="0" indent="-457200">
              <a:spcBef>
                <a:spcPct val="20000"/>
              </a:spcBef>
              <a:buClr>
                <a:srgbClr val="4F81BD"/>
              </a:buClr>
              <a:buSzPct val="80000"/>
              <a:buFont typeface="Wingdings 2"/>
              <a:buAutoNum type="arabicPeriod"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  <a:t>конструирование из природного материала.</a:t>
            </a:r>
            <a:br>
              <a:rPr lang="ru-RU" sz="3000" b="1" dirty="0">
                <a:solidFill>
                  <a:schemeClr val="bg2">
                    <a:lumMod val="25000"/>
                  </a:schemeClr>
                </a:solidFill>
                <a:latin typeface="Century Gothic"/>
              </a:rPr>
            </a:br>
            <a:endParaRPr lang="ru-RU" sz="3000" b="1" dirty="0">
              <a:solidFill>
                <a:schemeClr val="bg2">
                  <a:lumMod val="25000"/>
                </a:scheme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5637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lego-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0525"/>
            <a:ext cx="4741574" cy="3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90" y="2890524"/>
            <a:ext cx="4512310" cy="39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7697" y="404664"/>
            <a:ext cx="89338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Конструирование из</a:t>
            </a:r>
          </a:p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строительного материала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00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i7M4AAH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r="5082"/>
          <a:stretch/>
        </p:blipFill>
        <p:spPr bwMode="auto">
          <a:xfrm>
            <a:off x="5508104" y="0"/>
            <a:ext cx="3220819" cy="38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SC02628_previ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1" t="45944" r="13208"/>
          <a:stretch/>
        </p:blipFill>
        <p:spPr bwMode="auto">
          <a:xfrm>
            <a:off x="4934454" y="4026492"/>
            <a:ext cx="4131136" cy="283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2011_11_22%20kurkov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5" t="-5212" r="24575" b="23052"/>
          <a:stretch/>
        </p:blipFill>
        <p:spPr bwMode="auto">
          <a:xfrm>
            <a:off x="1043608" y="3068960"/>
            <a:ext cx="3019245" cy="365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071e42e17cd7fc7562813d291ec1eec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3" y="25613"/>
            <a:ext cx="4524662" cy="30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172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238c29d04b62df64f61363cb4dcc4e9b_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21669" r="15312"/>
          <a:stretch/>
        </p:blipFill>
        <p:spPr bwMode="auto">
          <a:xfrm>
            <a:off x="251520" y="0"/>
            <a:ext cx="5538159" cy="405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etskij-sad-kombinirovannogo-vida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1"/>
          <a:stretch/>
        </p:blipFill>
        <p:spPr bwMode="auto">
          <a:xfrm>
            <a:off x="1835696" y="4056748"/>
            <a:ext cx="5511800" cy="280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493" y="260648"/>
            <a:ext cx="3189251" cy="352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57264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210</TotalTime>
  <Words>221</Words>
  <Application>Microsoft Office PowerPoint</Application>
  <PresentationFormat>Экран (4:3)</PresentationFormat>
  <Paragraphs>32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Calibri</vt:lpstr>
      <vt:lpstr>Century Gothic</vt:lpstr>
      <vt:lpstr>Georgia</vt:lpstr>
      <vt:lpstr>Segoe UI</vt:lpstr>
      <vt:lpstr>Times New Roman</vt:lpstr>
      <vt:lpstr>Trebuchet MS</vt:lpstr>
      <vt:lpstr>Wingdings</vt:lpstr>
      <vt:lpstr>Wingdings 2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Professional</cp:lastModifiedBy>
  <cp:revision>23</cp:revision>
  <dcterms:created xsi:type="dcterms:W3CDTF">2014-04-23T20:39:04Z</dcterms:created>
  <dcterms:modified xsi:type="dcterms:W3CDTF">2021-09-12T19:56:19Z</dcterms:modified>
</cp:coreProperties>
</file>